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9" r:id="rId4"/>
    <p:sldId id="258" r:id="rId5"/>
    <p:sldId id="261" r:id="rId6"/>
    <p:sldId id="262" r:id="rId7"/>
    <p:sldId id="264" r:id="rId8"/>
    <p:sldId id="263" r:id="rId9"/>
    <p:sldId id="265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CC77-1FE4-4E90-81D1-6FFE44ED54E9}" type="datetimeFigureOut">
              <a:rPr lang="en-US" smtClean="0"/>
              <a:t>13/08/2022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FAEF-99A3-453D-8270-A35B95F6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3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CC77-1FE4-4E90-81D1-6FFE44ED54E9}" type="datetimeFigureOut">
              <a:rPr lang="en-US" smtClean="0"/>
              <a:t>13/08/2022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FAEF-99A3-453D-8270-A35B95F6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76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CC77-1FE4-4E90-81D1-6FFE44ED54E9}" type="datetimeFigureOut">
              <a:rPr lang="en-US" smtClean="0"/>
              <a:t>13/08/2022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FAEF-99A3-453D-8270-A35B95F6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4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CC77-1FE4-4E90-81D1-6FFE44ED54E9}" type="datetimeFigureOut">
              <a:rPr lang="en-US" smtClean="0"/>
              <a:t>13/08/2022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FAEF-99A3-453D-8270-A35B95F6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6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CC77-1FE4-4E90-81D1-6FFE44ED54E9}" type="datetimeFigureOut">
              <a:rPr lang="en-US" smtClean="0"/>
              <a:t>13/08/2022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FAEF-99A3-453D-8270-A35B95F6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6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CC77-1FE4-4E90-81D1-6FFE44ED54E9}" type="datetimeFigureOut">
              <a:rPr lang="en-US" smtClean="0"/>
              <a:t>13/08/2022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FAEF-99A3-453D-8270-A35B95F6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13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CC77-1FE4-4E90-81D1-6FFE44ED54E9}" type="datetimeFigureOut">
              <a:rPr lang="en-US" smtClean="0"/>
              <a:t>13/08/2022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FAEF-99A3-453D-8270-A35B95F6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9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CC77-1FE4-4E90-81D1-6FFE44ED54E9}" type="datetimeFigureOut">
              <a:rPr lang="en-US" smtClean="0"/>
              <a:t>13/08/2022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FAEF-99A3-453D-8270-A35B95F6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5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CC77-1FE4-4E90-81D1-6FFE44ED54E9}" type="datetimeFigureOut">
              <a:rPr lang="en-US" smtClean="0"/>
              <a:t>13/08/2022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FAEF-99A3-453D-8270-A35B95F6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4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CC77-1FE4-4E90-81D1-6FFE44ED54E9}" type="datetimeFigureOut">
              <a:rPr lang="en-US" smtClean="0"/>
              <a:t>13/08/2022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FAEF-99A3-453D-8270-A35B95F6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3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CC77-1FE4-4E90-81D1-6FFE44ED54E9}" type="datetimeFigureOut">
              <a:rPr lang="en-US" smtClean="0"/>
              <a:t>13/08/2022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EFAEF-99A3-453D-8270-A35B95F6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93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ACC77-1FE4-4E90-81D1-6FFE44ED54E9}" type="datetimeFigureOut">
              <a:rPr lang="en-US" smtClean="0"/>
              <a:t>13/08/2022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EFAEF-99A3-453D-8270-A35B95F6B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7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School Supplies Background Vector Illustration Stock Vector - Illustration  of squared, school: 19467072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0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16736" y="2093976"/>
            <a:ext cx="8796528" cy="1754326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ĐÓN CÁC EM HỌC SINH ĐẾN VỚI TIẾT HỌC </a:t>
            </a:r>
          </a:p>
          <a:p>
            <a:pPr algn="ctr"/>
            <a:r>
              <a:rPr lang="en-US" sz="36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TOÁN</a:t>
            </a:r>
            <a:endParaRPr lang="en-US" sz="36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60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Đơn Giản Là Phong Cách Hoạt Hình Học Sinh Giáo Dục An Toàn Phổ Thông Ppt  Mẫu Ppt Google Slide &amp; PowerPoint Mẫu, Ppt, Ppt Mẫu, Ppt Mẫu Hoạt Hình Chủ  đ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9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15768" y="1781338"/>
            <a:ext cx="4636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VÀ HẸN GẶP LẠI</a:t>
            </a:r>
            <a:endParaRPr lang="en-US" sz="4400" b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0233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0514" y="2928257"/>
            <a:ext cx="52360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BÀI: </a:t>
            </a:r>
          </a:p>
          <a:p>
            <a:pPr algn="ctr"/>
            <a:r>
              <a:rPr lang="en-US" sz="36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HÌNH HỌC VÀ ĐO LƯỜNG </a:t>
            </a:r>
          </a:p>
          <a:p>
            <a:pPr algn="ctr"/>
            <a:r>
              <a:rPr lang="en-US" sz="36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(TIẾT 1- TR 118)</a:t>
            </a:r>
            <a:endParaRPr lang="en-US" sz="36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080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2583"/>
            <a:ext cx="12192000" cy="68724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36" l="0" r="99778">
                        <a14:foregroundMark x1="24556" y1="12829" x2="24556" y2="128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4786993" cy="27758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5858" y="576940"/>
            <a:ext cx="1426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</a:t>
            </a:r>
            <a:endParaRPr lang="en-US" sz="3200" b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884" y="1690365"/>
            <a:ext cx="4421315" cy="36400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3029" y="2775858"/>
            <a:ext cx="64116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</a:rPr>
              <a:t>Trong hình bên:</a:t>
            </a:r>
          </a:p>
          <a:p>
            <a:pPr marL="342900" indent="-342900">
              <a:buAutoNum type="alphaLcParenR"/>
            </a:pPr>
            <a:r>
              <a:rPr lang="en-US" sz="3200" b="1" smtClean="0">
                <a:solidFill>
                  <a:srgbClr val="002060"/>
                </a:solidFill>
              </a:rPr>
              <a:t>Có mấy góc vuông?</a:t>
            </a:r>
          </a:p>
          <a:p>
            <a:pPr marL="342900" indent="-342900">
              <a:buAutoNum type="alphaLcParenR"/>
            </a:pPr>
            <a:r>
              <a:rPr lang="en-US" sz="3200" b="1" smtClean="0">
                <a:solidFill>
                  <a:srgbClr val="002060"/>
                </a:solidFill>
              </a:rPr>
              <a:t>Có mấy góc không vuông đỉnh A?</a:t>
            </a:r>
          </a:p>
          <a:p>
            <a:pPr marL="342900" indent="-342900">
              <a:buAutoNum type="alphaLcParenR"/>
            </a:pPr>
            <a:r>
              <a:rPr lang="en-US" sz="3200" b="1" smtClean="0">
                <a:solidFill>
                  <a:srgbClr val="002060"/>
                </a:solidFill>
              </a:rPr>
              <a:t>Tìm trung điểm của đoạn thẳng AC và đoạn thẳng ED</a:t>
            </a:r>
            <a:endParaRPr lang="en-US" sz="32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4223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556513"/>
              </p:ext>
            </p:extLst>
          </p:nvPr>
        </p:nvGraphicFramePr>
        <p:xfrm>
          <a:off x="1872342" y="674915"/>
          <a:ext cx="8577944" cy="40059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77944">
                  <a:extLst>
                    <a:ext uri="{9D8B030D-6E8A-4147-A177-3AD203B41FA5}">
                      <a16:colId xmlns:a16="http://schemas.microsoft.com/office/drawing/2014/main" val="2256533022"/>
                    </a:ext>
                  </a:extLst>
                </a:gridCol>
              </a:tblGrid>
              <a:tr h="40059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u="non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280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 4 góc</a:t>
                      </a:r>
                      <a:r>
                        <a:rPr lang="vi-VN" sz="2800" u="non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vuông đỉnh K; có 2 góc vuông đỉnh </a:t>
                      </a:r>
                      <a:r>
                        <a:rPr lang="en-US" sz="280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I. Vậy hình đã cho có tất</a:t>
                      </a:r>
                      <a:r>
                        <a:rPr lang="en-US" sz="2800" u="non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 6 góc vuông.</a:t>
                      </a:r>
                      <a:endParaRPr lang="en-US" sz="2800" u="none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u="non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280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Góc khôn</a:t>
                      </a:r>
                      <a:r>
                        <a:rPr lang="vi-VN" sz="2800" u="non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 vuông đ</a:t>
                      </a:r>
                      <a:r>
                        <a:rPr lang="en-US" sz="2800" u="non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ỉ</a:t>
                      </a:r>
                      <a:r>
                        <a:rPr lang="vi-VN" sz="2800" u="non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 A, cạnh AB, AK; góc k</a:t>
                      </a:r>
                      <a:r>
                        <a:rPr lang="en-US" sz="280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hông vuông đỉnh A, cạnh</a:t>
                      </a:r>
                      <a:r>
                        <a:rPr lang="vi-VN" sz="2800" u="non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AK, AE; góc không vuông đỉnh A, cạnh AB, AE. Vậy có 3 </a:t>
                      </a:r>
                      <a:r>
                        <a:rPr lang="en-US" sz="280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góc không vuông đỉnh A.</a:t>
                      </a:r>
                      <a:endParaRPr lang="en-US" sz="2800" u="none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u="non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2800" u="none" strike="noStrik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Trung điểm củ</a:t>
                      </a:r>
                      <a:r>
                        <a:rPr lang="vi-VN" sz="2800" u="non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đoạn thẳng AC là điểm K. </a:t>
                      </a:r>
                      <a:endParaRPr lang="en-US" sz="2800" u="none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u="none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vi-VN" sz="2800" u="none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Trung</a:t>
                      </a:r>
                      <a:r>
                        <a:rPr lang="en-US" sz="2800" u="none" baseline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điểm của đoạn thẳng ED là điểm I</a:t>
                      </a:r>
                      <a:endParaRPr lang="en-US" sz="2800" u="none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0248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1235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2583"/>
            <a:ext cx="12192000" cy="6872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36" l="0" r="99778">
                        <a14:foregroundMark x1="24556" y1="12829" x2="24556" y2="12829"/>
                      </a14:backgroundRemoval>
                    </a14:imgEffect>
                  </a14:imgLayer>
                </a14:imgProps>
              </a:ext>
            </a:extLst>
          </a:blip>
          <a:srcRect l="14899"/>
          <a:stretch/>
        </p:blipFill>
        <p:spPr>
          <a:xfrm>
            <a:off x="41039" y="-52583"/>
            <a:ext cx="4073761" cy="27758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58993" y="0"/>
            <a:ext cx="2830286" cy="1491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2: VẼ HÌNH (THEO MẪU</a:t>
            </a:r>
            <a:r>
              <a:rPr lang="en-US" sz="2800" b="1" smtClean="0">
                <a:solidFill>
                  <a:srgbClr val="7030A0"/>
                </a:solidFill>
              </a:rPr>
              <a:t>)</a:t>
            </a:r>
            <a:endParaRPr lang="en-US" sz="2800" b="1">
              <a:solidFill>
                <a:srgbClr val="7030A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96" y="1891392"/>
            <a:ext cx="9730335" cy="275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10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36" l="0" r="99778">
                        <a14:foregroundMark x1="24556" y1="12829" x2="24556" y2="128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4786993" cy="27758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99657" y="1"/>
            <a:ext cx="1371600" cy="14586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</a:t>
            </a:r>
            <a:endParaRPr lang="en-US" sz="2800" b="1">
              <a:solidFill>
                <a:srgbClr val="7030A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9"/>
          <a:stretch/>
        </p:blipFill>
        <p:spPr>
          <a:xfrm>
            <a:off x="6977743" y="1501762"/>
            <a:ext cx="3276600" cy="36421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3029" y="2775858"/>
            <a:ext cx="6411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</a:rPr>
              <a:t>a) Nêu tên các đường kính, bán kính của hình tròn dưới đây</a:t>
            </a:r>
            <a:endParaRPr lang="en-US" sz="3600" b="1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915" y="4093030"/>
            <a:ext cx="6411685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</a:rPr>
              <a:t>Bán kính: OA, OB, OC, OD, ON</a:t>
            </a:r>
            <a:endParaRPr lang="en-US" sz="3600" b="1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3915" y="4864745"/>
            <a:ext cx="641168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</a:rPr>
              <a:t>Đường kính: AB, CD</a:t>
            </a:r>
            <a:endParaRPr lang="en-US" sz="36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80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36" l="0" r="99778">
                        <a14:foregroundMark x1="24556" y1="12829" x2="24556" y2="12829"/>
                      </a14:backgroundRemoval>
                    </a14:imgEffect>
                  </a14:imgLayer>
                </a14:imgProps>
              </a:ext>
            </a:extLst>
          </a:blip>
          <a:srcRect l="14135"/>
          <a:stretch/>
        </p:blipFill>
        <p:spPr>
          <a:xfrm>
            <a:off x="-32976" y="71071"/>
            <a:ext cx="4110337" cy="27758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22192" y="89224"/>
            <a:ext cx="1371600" cy="14586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</a:t>
            </a:r>
            <a:endParaRPr lang="en-US" sz="2800" b="1">
              <a:solidFill>
                <a:srgbClr val="7030A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347" y="1573751"/>
            <a:ext cx="3482099" cy="36653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47135" y="89224"/>
            <a:ext cx="64116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</a:rPr>
              <a:t>b) Hình dưới đây được xếp bởi bao nhiêu khối lập phương, bao nhiêu khối trụ?</a:t>
            </a:r>
            <a:endParaRPr lang="en-US" sz="3600" b="1">
              <a:solidFill>
                <a:srgbClr val="002060"/>
              </a:solidFill>
            </a:endParaRPr>
          </a:p>
        </p:txBody>
      </p:sp>
      <p:pic>
        <p:nvPicPr>
          <p:cNvPr id="3074" name="Picture 2" descr="Hình ảnh Hình Lập Phương PNG, Vector, PSD, và biểu tượng để tải về miễn phí  | pngtre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3056" l="5556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96" y="2960915"/>
            <a:ext cx="1204233" cy="120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87929" y="3292006"/>
            <a:ext cx="399505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</a:rPr>
              <a:t>16 khối lập phương</a:t>
            </a:r>
            <a:endParaRPr lang="en-US" sz="3600" b="1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t="2871" r="54762" b="5228"/>
          <a:stretch/>
        </p:blipFill>
        <p:spPr>
          <a:xfrm>
            <a:off x="145596" y="4383414"/>
            <a:ext cx="1302756" cy="171141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87929" y="4959812"/>
            <a:ext cx="2411185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</a:rPr>
              <a:t>3 khối trụ</a:t>
            </a:r>
            <a:endParaRPr lang="en-US" sz="36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73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36" l="0" r="99778">
                        <a14:foregroundMark x1="24556" y1="12829" x2="24556" y2="128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4786993" cy="27758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99657" y="1"/>
            <a:ext cx="1371600" cy="14586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</a:t>
            </a:r>
            <a:endParaRPr lang="en-US" sz="2800" b="1">
              <a:solidFill>
                <a:srgbClr val="7030A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519" y="591857"/>
            <a:ext cx="4067977" cy="30709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25385" y="3662767"/>
            <a:ext cx="10020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2060"/>
                </a:solidFill>
              </a:rPr>
              <a:t>Người ta xếp các khối lập phương nhỏ màu trắng thành khối hộp chữ nhật, rồi sơn tất cả các mặt của khối hộp chữ nhật đó ( như hình vẽ). Hỏi có tất cả bao nhiêu khối lập phương nhỏ được sơn 3 mặt?</a:t>
            </a:r>
            <a:endParaRPr lang="en-US" sz="36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336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36" l="0" r="99778">
                        <a14:foregroundMark x1="24556" y1="12829" x2="24556" y2="128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4786993" cy="27758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99657" y="1"/>
            <a:ext cx="1371600" cy="14586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</a:t>
            </a:r>
            <a:endParaRPr lang="en-US" sz="2800" b="1">
              <a:solidFill>
                <a:srgbClr val="7030A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7"/>
          <a:stretch/>
        </p:blipFill>
        <p:spPr>
          <a:xfrm>
            <a:off x="4421519" y="950976"/>
            <a:ext cx="4067977" cy="28489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39042" y="3931457"/>
            <a:ext cx="769075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2060"/>
                </a:solidFill>
              </a:rPr>
              <a:t>Có 8 khối lập phương được sơn 3 mặt</a:t>
            </a:r>
            <a:endParaRPr lang="en-US" sz="36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7783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291</Words>
  <Application>Microsoft Office PowerPoint</Application>
  <PresentationFormat>Widescreen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P180921</dc:creator>
  <cp:lastModifiedBy>P180921</cp:lastModifiedBy>
  <cp:revision>12</cp:revision>
  <dcterms:created xsi:type="dcterms:W3CDTF">2022-08-13T10:05:16Z</dcterms:created>
  <dcterms:modified xsi:type="dcterms:W3CDTF">2022-08-13T12:27:25Z</dcterms:modified>
</cp:coreProperties>
</file>